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11" r:id="rId3"/>
    <p:sldId id="298" r:id="rId5"/>
    <p:sldId id="260" r:id="rId6"/>
    <p:sldId id="288" r:id="rId7"/>
    <p:sldId id="294" r:id="rId8"/>
    <p:sldId id="286" r:id="rId9"/>
    <p:sldId id="289" r:id="rId10"/>
    <p:sldId id="292" r:id="rId11"/>
    <p:sldId id="291" r:id="rId12"/>
    <p:sldId id="295" r:id="rId13"/>
    <p:sldId id="296" r:id="rId14"/>
    <p:sldId id="265" r:id="rId15"/>
    <p:sldId id="312" r:id="rId16"/>
  </p:sldIdLst>
  <p:sldSz cx="12192000" cy="6858000"/>
  <p:notesSz cx="6797675" cy="987298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2000" b="1" i="0" u="none" kern="1200" baseline="0">
        <a:solidFill>
          <a:srgbClr val="000000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47"/>
    <p:restoredTop sz="94634"/>
  </p:normalViewPr>
  <p:slideViewPr>
    <p:cSldViewPr showGuides="1">
      <p:cViewPr varScale="1">
        <p:scale>
          <a:sx n="42" d="100"/>
          <a:sy n="4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lnSpc>
                <a:spcPct val="1200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11" name="日期占位符 2"/>
          <p:cNvSpPr>
            <a:spLocks noGrp="1"/>
          </p:cNvSpPr>
          <p:nvPr>
            <p:ph type="dt" idx="2"/>
          </p:nvPr>
        </p:nvSpPr>
        <p:spPr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lnSpc>
                <a:spcPct val="120000"/>
              </a:lnSpc>
            </a:pPr>
            <a:endParaRPr lang="en-US" altLang="zh-CN" sz="1200"/>
          </a:p>
        </p:txBody>
      </p:sp>
      <p:sp>
        <p:nvSpPr>
          <p:cNvPr id="17412" name="幻灯片图像占位符 3"/>
          <p:cNvSpPr>
            <a:spLocks noGrp="1"/>
          </p:cNvSpPr>
          <p:nvPr>
            <p:ph type="sldImg" idx="5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741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>
              <a:lnSpc>
                <a:spcPct val="120000"/>
              </a:lnSpc>
            </a:pPr>
            <a:endParaRPr lang="zh-CN" altLang="en-US" sz="1200"/>
          </a:p>
        </p:txBody>
      </p:sp>
      <p:sp>
        <p:nvSpPr>
          <p:cNvPr id="1741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en-US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ctr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>
              <a:lnSpc>
                <a:spcPct val="120000"/>
              </a:lnSpc>
            </a:pPr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en-US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60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2061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8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latin typeface="Arial" panose="020B0604020202020204" pitchFamily="34" charset="0"/>
                <a:ea typeface="微软雅黑" panose="020B0503020204020204" pitchFamily="34" charset="-122"/>
              </a:rPr>
            </a:fld>
            <a:endParaRPr lang="en-US" altLang="zh-CN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eaLnBrk="0" hangingPunct="0"/>
            <a:fld id="{BB962C8B-B14F-4D97-AF65-F5344CB8AC3E}" type="datetime1">
              <a:rPr lang="en-US" altLang="zh-CN"/>
            </a:fld>
            <a:endParaRPr lang="en-US" altLang="zh-CN"/>
          </a:p>
        </p:txBody>
      </p:sp>
      <p:sp>
        <p:nvSpPr>
          <p:cNvPr id="308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 eaLnBrk="0" hangingPunct="0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emf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1200" b="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  <p:grpSp>
        <p:nvGrpSpPr>
          <p:cNvPr id="1031" name="组合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1032" name="组合 5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033" name="矩形 9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</p:spPr>
            <p:txBody>
              <a:bodyPr anchor="ctr" anchorCtr="0"/>
              <a:p>
                <a:pPr marL="0" lvl="0" indent="0" algn="ctr" defTabSz="457200" eaLnBrk="1" hangingPunct="1">
                  <a:lnSpc>
                    <a:spcPct val="120000"/>
                  </a:lnSpc>
                </a:pPr>
                <a:endParaRPr lang="zh-CN" altLang="en-US" sz="28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矩形 10"/>
              <p:cNvSpPr/>
              <p:nvPr/>
            </p:nvSpPr>
            <p:spPr>
              <a:xfrm>
                <a:off x="0" y="3429000"/>
                <a:ext cx="12192000" cy="3429000"/>
              </a:xfrm>
              <a:prstGeom prst="rect">
                <a:avLst/>
              </a:prstGeom>
              <a:solidFill>
                <a:srgbClr val="C55A11"/>
              </a:solidFill>
              <a:ln w="12700">
                <a:noFill/>
              </a:ln>
            </p:spPr>
            <p:txBody>
              <a:bodyPr anchor="ctr" anchorCtr="0"/>
              <a:p>
                <a:pPr marL="0" lvl="0" indent="0" algn="ctr" defTabSz="457200" eaLnBrk="1" hangingPunct="1">
                  <a:lnSpc>
                    <a:spcPct val="120000"/>
                  </a:lnSpc>
                </a:pPr>
                <a:endParaRPr lang="zh-CN" altLang="en-US" sz="28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35" name="矩形 8"/>
            <p:cNvSpPr/>
            <p:nvPr/>
          </p:nvSpPr>
          <p:spPr>
            <a:xfrm>
              <a:off x="93663" y="63500"/>
              <a:ext cx="12004675" cy="675005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eaLnBrk="1" hangingPunct="1">
                <a:lnSpc>
                  <a:spcPct val="120000"/>
                </a:lnSpc>
              </a:pPr>
              <a:endParaRPr lang="zh-CN" altLang="en-US" sz="2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1036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63" y="236538"/>
            <a:ext cx="544512" cy="48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7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20413" y="5949950"/>
            <a:ext cx="1143000" cy="77152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矩形 8"/>
          <p:cNvSpPr/>
          <p:nvPr/>
        </p:nvSpPr>
        <p:spPr>
          <a:xfrm>
            <a:off x="9201150" y="476250"/>
            <a:ext cx="2897188" cy="369888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>
            <a:spAutoFit/>
          </a:bodyPr>
          <a:p>
            <a:pPr defTabSz="457200"/>
            <a:r>
              <a: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数学人教版   四年级上</a:t>
            </a: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99" name="矩形 9"/>
          <p:cNvSpPr/>
          <p:nvPr/>
        </p:nvSpPr>
        <p:spPr>
          <a:xfrm>
            <a:off x="446088" y="2398713"/>
            <a:ext cx="5865812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457200"/>
            <a:r>
              <a:rPr lang="zh-CN" altLang="en-US" sz="720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整理和复习</a:t>
            </a:r>
            <a:r>
              <a:rPr lang="en-US" altLang="zh-CN" sz="720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altLang="zh-CN" sz="720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100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1706563"/>
            <a:ext cx="5607050" cy="3784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3973"/>
          <p:cNvSpPr/>
          <p:nvPr/>
        </p:nvSpPr>
        <p:spPr>
          <a:xfrm>
            <a:off x="839788" y="1268413"/>
            <a:ext cx="10069512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3. </a:t>
            </a:r>
            <a:r>
              <a:rPr lang="zh-CN" altLang="en-US">
                <a:sym typeface="Arial" panose="020B0604020202020204" pitchFamily="34" charset="0"/>
              </a:rPr>
              <a:t>先想想下面的题哪些用笔算合适，哪些用计算器合适，</a:t>
            </a:r>
            <a:endParaRPr lang="en-US" altLang="zh-CN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  再计算。</a:t>
            </a:r>
            <a:endParaRPr lang="en-US" altLang="zh-CN">
              <a:sym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/>
          </p:cNvSpPr>
          <p:nvPr>
            <p:ph type="title" idx="4294967295"/>
          </p:nvPr>
        </p:nvSpPr>
        <p:spPr>
          <a:xfrm>
            <a:off x="695325" y="115888"/>
            <a:ext cx="6707188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三、拓展练习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sp>
        <p:nvSpPr>
          <p:cNvPr id="13316" name="矩形 3"/>
          <p:cNvSpPr/>
          <p:nvPr/>
        </p:nvSpPr>
        <p:spPr>
          <a:xfrm>
            <a:off x="1487488" y="2444750"/>
            <a:ext cx="8064500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222222222÷9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3317" name="矩形 4"/>
          <p:cNvSpPr/>
          <p:nvPr/>
        </p:nvSpPr>
        <p:spPr>
          <a:xfrm>
            <a:off x="1487488" y="3135313"/>
            <a:ext cx="4965700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999</a:t>
            </a:r>
            <a:r>
              <a:rPr lang="zh-CN" altLang="en-US">
                <a:sym typeface="Arial" panose="020B0604020202020204" pitchFamily="34" charset="0"/>
              </a:rPr>
              <a:t>－</a:t>
            </a:r>
            <a:r>
              <a:rPr lang="en-US" altLang="zh-CN">
                <a:sym typeface="Arial" panose="020B0604020202020204" pitchFamily="34" charset="0"/>
              </a:rPr>
              <a:t>899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900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333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222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3318" name="矩形 5"/>
          <p:cNvSpPr/>
          <p:nvPr/>
        </p:nvSpPr>
        <p:spPr>
          <a:xfrm>
            <a:off x="1487488" y="3779838"/>
            <a:ext cx="861377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1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2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3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4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5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95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96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97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99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3319" name="矩形 6"/>
          <p:cNvSpPr/>
          <p:nvPr/>
        </p:nvSpPr>
        <p:spPr>
          <a:xfrm>
            <a:off x="1487488" y="5805488"/>
            <a:ext cx="4708525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27×24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321</a:t>
            </a:r>
            <a:r>
              <a:rPr lang="zh-CN" altLang="en-US">
                <a:sym typeface="Arial" panose="020B0604020202020204" pitchFamily="34" charset="0"/>
              </a:rPr>
              <a:t>－</a:t>
            </a:r>
            <a:r>
              <a:rPr lang="en-US" altLang="zh-CN">
                <a:sym typeface="Arial" panose="020B0604020202020204" pitchFamily="34" charset="0"/>
              </a:rPr>
              <a:t>165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456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3320" name="矩形 5"/>
          <p:cNvSpPr/>
          <p:nvPr/>
        </p:nvSpPr>
        <p:spPr>
          <a:xfrm>
            <a:off x="1487488" y="4470400"/>
            <a:ext cx="861377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1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2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3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4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5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95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96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97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99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3321" name="矩形 6"/>
          <p:cNvSpPr/>
          <p:nvPr/>
        </p:nvSpPr>
        <p:spPr>
          <a:xfrm>
            <a:off x="1487488" y="5159375"/>
            <a:ext cx="4708525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27×24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321</a:t>
            </a:r>
            <a:r>
              <a:rPr lang="zh-CN" altLang="en-US">
                <a:sym typeface="Arial" panose="020B0604020202020204" pitchFamily="34" charset="0"/>
              </a:rPr>
              <a:t>－</a:t>
            </a:r>
            <a:r>
              <a:rPr lang="en-US" altLang="zh-CN">
                <a:sym typeface="Arial" panose="020B0604020202020204" pitchFamily="34" charset="0"/>
              </a:rPr>
              <a:t>165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456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695325" y="44450"/>
            <a:ext cx="6707188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三、拓展练习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sp>
        <p:nvSpPr>
          <p:cNvPr id="14339" name="Text Box 3973"/>
          <p:cNvSpPr/>
          <p:nvPr/>
        </p:nvSpPr>
        <p:spPr>
          <a:xfrm>
            <a:off x="1127125" y="1189038"/>
            <a:ext cx="10514013" cy="1308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4. </a:t>
            </a:r>
            <a:r>
              <a:rPr lang="zh-CN" altLang="en-US">
                <a:sym typeface="Arial" panose="020B0604020202020204" pitchFamily="34" charset="0"/>
              </a:rPr>
              <a:t>用计算器计算左边四道题。不用计算器计算，你能写出 </a:t>
            </a:r>
            <a:endParaRPr lang="zh-CN" altLang="en-US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  右边四道题的答案吗？</a:t>
            </a:r>
            <a:endParaRPr lang="en-US" altLang="zh-CN">
              <a:sym typeface="Arial" panose="020B0604020202020204" pitchFamily="34" charset="0"/>
            </a:endParaRPr>
          </a:p>
        </p:txBody>
      </p:sp>
      <p:sp>
        <p:nvSpPr>
          <p:cNvPr id="14340" name="矩形 7"/>
          <p:cNvSpPr/>
          <p:nvPr/>
        </p:nvSpPr>
        <p:spPr>
          <a:xfrm>
            <a:off x="1747838" y="2557463"/>
            <a:ext cx="7958137" cy="2762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      1×8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1</a:t>
            </a:r>
            <a:r>
              <a:rPr lang="zh-CN" altLang="en-US">
                <a:sym typeface="Arial" panose="020B0604020202020204" pitchFamily="34" charset="0"/>
              </a:rPr>
              <a:t>＝                </a:t>
            </a:r>
            <a:r>
              <a:rPr lang="en-US" altLang="zh-CN">
                <a:sym typeface="Arial" panose="020B0604020202020204" pitchFamily="34" charset="0"/>
              </a:rPr>
              <a:t>12345×8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5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    12×8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2</a:t>
            </a:r>
            <a:r>
              <a:rPr lang="zh-CN" altLang="en-US">
                <a:sym typeface="Arial" panose="020B0604020202020204" pitchFamily="34" charset="0"/>
              </a:rPr>
              <a:t>＝              </a:t>
            </a:r>
            <a:r>
              <a:rPr lang="en-US" altLang="zh-CN">
                <a:sym typeface="Arial" panose="020B0604020202020204" pitchFamily="34" charset="0"/>
              </a:rPr>
              <a:t>1234567×8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7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en-US" altLang="zh-CN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  123×8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3</a:t>
            </a:r>
            <a:r>
              <a:rPr lang="zh-CN" altLang="en-US">
                <a:sym typeface="Arial" panose="020B0604020202020204" pitchFamily="34" charset="0"/>
              </a:rPr>
              <a:t>＝             </a:t>
            </a:r>
            <a:r>
              <a:rPr lang="en-US" altLang="zh-CN">
                <a:sym typeface="Arial" panose="020B0604020202020204" pitchFamily="34" charset="0"/>
              </a:rPr>
              <a:t>12345678×8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8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r>
              <a:rPr lang="en-US" altLang="zh-CN">
                <a:sym typeface="Arial" panose="020B0604020202020204" pitchFamily="34" charset="0"/>
              </a:rPr>
              <a:t> </a:t>
            </a:r>
            <a:endParaRPr lang="en-US" altLang="zh-CN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 1234×8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4</a:t>
            </a:r>
            <a:r>
              <a:rPr lang="zh-CN" altLang="en-US">
                <a:sym typeface="Arial" panose="020B0604020202020204" pitchFamily="34" charset="0"/>
              </a:rPr>
              <a:t>＝            </a:t>
            </a:r>
            <a:r>
              <a:rPr lang="en-US" altLang="zh-CN">
                <a:sym typeface="Arial" panose="020B0604020202020204" pitchFamily="34" charset="0"/>
              </a:rPr>
              <a:t>123456789×8</a:t>
            </a:r>
            <a:r>
              <a:rPr lang="zh-CN" altLang="en-US">
                <a:sym typeface="Arial" panose="020B0604020202020204" pitchFamily="34" charset="0"/>
              </a:rPr>
              <a:t>＋</a:t>
            </a:r>
            <a:r>
              <a:rPr lang="en-US" altLang="zh-CN">
                <a:sym typeface="Arial" panose="020B0604020202020204" pitchFamily="34" charset="0"/>
              </a:rPr>
              <a:t>9</a:t>
            </a:r>
            <a:r>
              <a:rPr lang="zh-CN" altLang="en-US">
                <a:sym typeface="Arial" panose="020B0604020202020204" pitchFamily="34" charset="0"/>
              </a:rPr>
              <a:t>＝</a:t>
            </a:r>
            <a:endParaRPr lang="zh-CN" altLang="en-US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Rectangle 2"/>
          <p:cNvSpPr/>
          <p:nvPr/>
        </p:nvSpPr>
        <p:spPr>
          <a:xfrm>
            <a:off x="623888" y="492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4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四、布置作业</a:t>
            </a:r>
            <a:endParaRPr lang="zh-CN" altLang="en-US" sz="4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3" name="Rectangle 2"/>
          <p:cNvSpPr/>
          <p:nvPr/>
        </p:nvSpPr>
        <p:spPr>
          <a:xfrm>
            <a:off x="2324100" y="2505075"/>
            <a:ext cx="7632700" cy="7794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3200" b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作业：</a:t>
            </a:r>
            <a:r>
              <a:rPr lang="zh-CN" altLang="en-US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第3</a:t>
            </a:r>
            <a:r>
              <a:rPr lang="en-US" altLang="zh-CN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页练习五，第</a:t>
            </a:r>
            <a:r>
              <a:rPr lang="en-US" altLang="zh-CN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题、第</a:t>
            </a:r>
            <a:r>
              <a:rPr lang="en-US" altLang="zh-CN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r>
              <a:rPr lang="zh-CN" altLang="en-US" sz="3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题。 </a:t>
            </a:r>
            <a:endParaRPr lang="zh-CN" altLang="en-US" sz="32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6"/>
          <p:cNvGrpSpPr/>
          <p:nvPr/>
        </p:nvGrpSpPr>
        <p:grpSpPr>
          <a:xfrm>
            <a:off x="0" y="63500"/>
            <a:ext cx="12192000" cy="6858000"/>
            <a:chOff x="0" y="0"/>
            <a:chExt cx="12192000" cy="6858000"/>
          </a:xfrm>
        </p:grpSpPr>
        <p:grpSp>
          <p:nvGrpSpPr>
            <p:cNvPr id="16387" name="组合 5"/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6388" name="矩形 6"/>
              <p:cNvSpPr/>
              <p:nvPr/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</p:spPr>
            <p:txBody>
              <a:bodyPr anchor="ctr" anchorCtr="0"/>
              <a:p>
                <a:pPr algn="ctr" defTabSz="457200">
                  <a:lnSpc>
                    <a:spcPct val="120000"/>
                  </a:lnSpc>
                </a:pPr>
                <a:endParaRPr lang="zh-CN" altLang="en-US" sz="28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389" name="矩形 7"/>
              <p:cNvSpPr/>
              <p:nvPr/>
            </p:nvSpPr>
            <p:spPr>
              <a:xfrm>
                <a:off x="0" y="3429000"/>
                <a:ext cx="12192000" cy="3429000"/>
              </a:xfrm>
              <a:prstGeom prst="rect">
                <a:avLst/>
              </a:prstGeom>
              <a:solidFill>
                <a:srgbClr val="C55A11"/>
              </a:solidFill>
              <a:ln w="12700">
                <a:noFill/>
              </a:ln>
            </p:spPr>
            <p:txBody>
              <a:bodyPr anchor="ctr" anchorCtr="0"/>
              <a:p>
                <a:pPr algn="ctr" defTabSz="457200">
                  <a:lnSpc>
                    <a:spcPct val="120000"/>
                  </a:lnSpc>
                </a:pPr>
                <a:endParaRPr lang="zh-CN" altLang="en-US" sz="280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390" name="矩形 5"/>
            <p:cNvSpPr/>
            <p:nvPr/>
          </p:nvSpPr>
          <p:spPr>
            <a:xfrm>
              <a:off x="93663" y="0"/>
              <a:ext cx="12004675" cy="675005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algn="ctr" defTabSz="457200">
                <a:lnSpc>
                  <a:spcPct val="120000"/>
                </a:lnSpc>
              </a:pPr>
              <a:endParaRPr lang="zh-CN" altLang="en-US" sz="2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391" name="矩形 8"/>
          <p:cNvSpPr/>
          <p:nvPr/>
        </p:nvSpPr>
        <p:spPr>
          <a:xfrm>
            <a:off x="9201150" y="476250"/>
            <a:ext cx="2897188" cy="369888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>
            <a:spAutoFit/>
          </a:bodyPr>
          <a:p>
            <a:pPr defTabSz="457200"/>
            <a:r>
              <a: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数学人教版   四年级上</a:t>
            </a: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矩形 9"/>
          <p:cNvSpPr/>
          <p:nvPr/>
        </p:nvSpPr>
        <p:spPr>
          <a:xfrm>
            <a:off x="509588" y="2828925"/>
            <a:ext cx="483393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457200"/>
            <a:r>
              <a:rPr lang="zh-CN" altLang="en-US" sz="720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谢谢大家</a:t>
            </a:r>
            <a:endParaRPr lang="zh-CN" altLang="en-US" sz="720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6393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1706563"/>
            <a:ext cx="5607050" cy="378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4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100" y="10439400"/>
            <a:ext cx="3048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AutoShape 65"/>
          <p:cNvSpPr/>
          <p:nvPr/>
        </p:nvSpPr>
        <p:spPr>
          <a:xfrm flipV="1">
            <a:off x="4151313" y="5883275"/>
            <a:ext cx="1400175" cy="6873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51A2CA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AutoShape 65"/>
          <p:cNvSpPr/>
          <p:nvPr/>
        </p:nvSpPr>
        <p:spPr>
          <a:xfrm flipV="1">
            <a:off x="4151313" y="4914900"/>
            <a:ext cx="1400175" cy="715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51A2CA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AutoShape 65"/>
          <p:cNvSpPr/>
          <p:nvPr/>
        </p:nvSpPr>
        <p:spPr>
          <a:xfrm flipV="1">
            <a:off x="4160838" y="1851025"/>
            <a:ext cx="1400175" cy="715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51A2CA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标题 5"/>
          <p:cNvSpPr/>
          <p:nvPr/>
        </p:nvSpPr>
        <p:spPr>
          <a:xfrm>
            <a:off x="573088" y="50800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eaLnBrk="0" hangingPunct="0"/>
            <a:r>
              <a:rPr lang="zh-CN" altLang="en-US" sz="4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一、知识整理</a:t>
            </a:r>
            <a:endParaRPr lang="zh-CN" altLang="en-US" sz="4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矩形 129"/>
          <p:cNvSpPr/>
          <p:nvPr/>
        </p:nvSpPr>
        <p:spPr>
          <a:xfrm>
            <a:off x="4162425" y="5857875"/>
            <a:ext cx="1428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>
                <a:sym typeface="Arial" panose="020B0604020202020204" pitchFamily="34" charset="0"/>
              </a:rPr>
              <a:t>综合</a:t>
            </a:r>
            <a:endParaRPr lang="zh-CN" altLang="en-US" sz="2000" b="1">
              <a:sym typeface="Arial" panose="020B0604020202020204" pitchFamily="34" charset="0"/>
            </a:endParaRPr>
          </a:p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>
                <a:sym typeface="Arial" panose="020B0604020202020204" pitchFamily="34" charset="0"/>
              </a:rPr>
              <a:t>与实践</a:t>
            </a:r>
            <a:endParaRPr lang="en-US" altLang="zh-CN" sz="2000" b="1">
              <a:sym typeface="Arial" panose="020B0604020202020204" pitchFamily="34" charset="0"/>
            </a:endParaRPr>
          </a:p>
        </p:txBody>
      </p:sp>
      <p:sp>
        <p:nvSpPr>
          <p:cNvPr id="5127" name="AutoShape 47"/>
          <p:cNvSpPr/>
          <p:nvPr/>
        </p:nvSpPr>
        <p:spPr>
          <a:xfrm>
            <a:off x="3709988" y="2195513"/>
            <a:ext cx="355600" cy="4000500"/>
          </a:xfrm>
          <a:prstGeom prst="leftBrace">
            <a:avLst>
              <a:gd name="adj1" fmla="val 24687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lnSpc>
                <a:spcPct val="120000"/>
              </a:lnSpc>
            </a:pP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AutoShape 169"/>
          <p:cNvSpPr/>
          <p:nvPr/>
        </p:nvSpPr>
        <p:spPr>
          <a:xfrm flipV="1">
            <a:off x="2495550" y="3838575"/>
            <a:ext cx="1143000" cy="784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3366"/>
              </a:gs>
              <a:gs pos="100000">
                <a:srgbClr val="792851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大数的认识</a:t>
            </a: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矩形 129"/>
          <p:cNvSpPr/>
          <p:nvPr/>
        </p:nvSpPr>
        <p:spPr>
          <a:xfrm>
            <a:off x="4151313" y="1844675"/>
            <a:ext cx="1428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>
                <a:sym typeface="Arial" panose="020B0604020202020204" pitchFamily="34" charset="0"/>
              </a:rPr>
              <a:t>亿以内数的认识</a:t>
            </a:r>
            <a:endParaRPr lang="en-US" altLang="zh-CN" sz="2000" b="1">
              <a:sym typeface="Arial" panose="020B0604020202020204" pitchFamily="34" charset="0"/>
            </a:endParaRPr>
          </a:p>
        </p:txBody>
      </p:sp>
      <p:sp>
        <p:nvSpPr>
          <p:cNvPr id="5130" name="AutoShape 65"/>
          <p:cNvSpPr/>
          <p:nvPr/>
        </p:nvSpPr>
        <p:spPr>
          <a:xfrm flipV="1">
            <a:off x="4191000" y="3852863"/>
            <a:ext cx="1400175" cy="715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CCFF"/>
              </a:gs>
              <a:gs pos="100000">
                <a:srgbClr val="51A2CA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en-US" sz="15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1" name="矩形 129"/>
          <p:cNvSpPr/>
          <p:nvPr/>
        </p:nvSpPr>
        <p:spPr>
          <a:xfrm>
            <a:off x="4151313" y="3851275"/>
            <a:ext cx="1428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>
                <a:sym typeface="Arial" panose="020B0604020202020204" pitchFamily="34" charset="0"/>
              </a:rPr>
              <a:t>亿以上数的认识</a:t>
            </a:r>
            <a:endParaRPr lang="en-US" altLang="zh-CN" sz="2000" b="1">
              <a:sym typeface="Arial" panose="020B0604020202020204" pitchFamily="34" charset="0"/>
            </a:endParaRPr>
          </a:p>
        </p:txBody>
      </p:sp>
      <p:sp>
        <p:nvSpPr>
          <p:cNvPr id="5132" name="矩形 129"/>
          <p:cNvSpPr/>
          <p:nvPr/>
        </p:nvSpPr>
        <p:spPr>
          <a:xfrm>
            <a:off x="4138613" y="4916488"/>
            <a:ext cx="1428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000" b="1">
                <a:sym typeface="Arial" panose="020B0604020202020204" pitchFamily="34" charset="0"/>
              </a:rPr>
              <a:t>计算工具的认识</a:t>
            </a:r>
            <a:endParaRPr lang="en-US" altLang="zh-CN" sz="2000" b="1">
              <a:sym typeface="Arial" panose="020B0604020202020204" pitchFamily="34" charset="0"/>
            </a:endParaRPr>
          </a:p>
        </p:txBody>
      </p:sp>
      <p:sp>
        <p:nvSpPr>
          <p:cNvPr id="5133" name="Oval 66"/>
          <p:cNvSpPr/>
          <p:nvPr/>
        </p:nvSpPr>
        <p:spPr>
          <a:xfrm>
            <a:off x="6861175" y="2014538"/>
            <a:ext cx="979488" cy="649287"/>
          </a:xfrm>
          <a:prstGeom prst="ellipse">
            <a:avLst/>
          </a:prstGeom>
          <a:gradFill rotWithShape="1">
            <a:gsLst>
              <a:gs pos="0">
                <a:schemeClr val="bg1">
                  <a:alpha val="79999"/>
                </a:scheme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ctr" anchorCtr="0">
            <a:spAutoFit/>
          </a:bodyPr>
          <a:p>
            <a:pPr>
              <a:lnSpc>
                <a:spcPct val="120000"/>
              </a:lnSpc>
            </a:pPr>
            <a:endParaRPr lang="zh-CN" altLang="en-US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4" name="AutoShape 56"/>
          <p:cNvSpPr/>
          <p:nvPr/>
        </p:nvSpPr>
        <p:spPr>
          <a:xfrm flipV="1">
            <a:off x="6059488" y="901700"/>
            <a:ext cx="1511300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数位顺序表</a:t>
            </a:r>
            <a:endParaRPr lang="zh-CN" altLang="en-US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5" name="AutoShape 178"/>
          <p:cNvSpPr/>
          <p:nvPr/>
        </p:nvSpPr>
        <p:spPr>
          <a:xfrm>
            <a:off x="5638800" y="1085850"/>
            <a:ext cx="354013" cy="2286000"/>
          </a:xfrm>
          <a:prstGeom prst="leftBrace">
            <a:avLst>
              <a:gd name="adj1" fmla="val 19402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lnSpc>
                <a:spcPct val="120000"/>
              </a:lnSpc>
            </a:pP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6" name="AutoShape 56"/>
          <p:cNvSpPr/>
          <p:nvPr/>
        </p:nvSpPr>
        <p:spPr>
          <a:xfrm flipV="1">
            <a:off x="6054725" y="1354138"/>
            <a:ext cx="1519238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读数、写数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7" name="AutoShape 56"/>
          <p:cNvSpPr/>
          <p:nvPr/>
        </p:nvSpPr>
        <p:spPr>
          <a:xfrm flipV="1">
            <a:off x="6073775" y="1793875"/>
            <a:ext cx="1520825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比较大小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8" name="Oval 66"/>
          <p:cNvSpPr/>
          <p:nvPr/>
        </p:nvSpPr>
        <p:spPr>
          <a:xfrm>
            <a:off x="7013575" y="3022600"/>
            <a:ext cx="979488" cy="649288"/>
          </a:xfrm>
          <a:prstGeom prst="ellipse">
            <a:avLst/>
          </a:prstGeom>
          <a:gradFill rotWithShape="1">
            <a:gsLst>
              <a:gs pos="0">
                <a:schemeClr val="bg1">
                  <a:alpha val="79999"/>
                </a:scheme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anchor="ctr" anchorCtr="0">
            <a:spAutoFit/>
          </a:bodyPr>
          <a:p>
            <a:pPr>
              <a:lnSpc>
                <a:spcPct val="120000"/>
              </a:lnSpc>
            </a:pPr>
            <a:endParaRPr lang="zh-CN" altLang="en-US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39" name="AutoShape 56"/>
          <p:cNvSpPr/>
          <p:nvPr/>
        </p:nvSpPr>
        <p:spPr>
          <a:xfrm flipV="1">
            <a:off x="6076950" y="2246313"/>
            <a:ext cx="1636713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大数的改写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0" name="AutoShape 56"/>
          <p:cNvSpPr/>
          <p:nvPr/>
        </p:nvSpPr>
        <p:spPr>
          <a:xfrm flipV="1">
            <a:off x="6062663" y="2708275"/>
            <a:ext cx="1519237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数的产生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1" name="AutoShape 56"/>
          <p:cNvSpPr/>
          <p:nvPr/>
        </p:nvSpPr>
        <p:spPr>
          <a:xfrm flipV="1">
            <a:off x="6062663" y="3186113"/>
            <a:ext cx="2008187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十进制计数法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AutoShape 178"/>
          <p:cNvSpPr/>
          <p:nvPr/>
        </p:nvSpPr>
        <p:spPr>
          <a:xfrm>
            <a:off x="5641975" y="3875088"/>
            <a:ext cx="354013" cy="696912"/>
          </a:xfrm>
          <a:prstGeom prst="leftBrace">
            <a:avLst>
              <a:gd name="adj1" fmla="val 19394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lnSpc>
                <a:spcPct val="120000"/>
              </a:lnSpc>
            </a:pP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AutoShape 56"/>
          <p:cNvSpPr/>
          <p:nvPr/>
        </p:nvSpPr>
        <p:spPr>
          <a:xfrm flipV="1">
            <a:off x="6084888" y="3744913"/>
            <a:ext cx="1520825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读数、写数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AutoShape 56"/>
          <p:cNvSpPr/>
          <p:nvPr/>
        </p:nvSpPr>
        <p:spPr>
          <a:xfrm flipV="1">
            <a:off x="6096000" y="4292600"/>
            <a:ext cx="1636713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大数的改写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5" name="AutoShape 178"/>
          <p:cNvSpPr/>
          <p:nvPr/>
        </p:nvSpPr>
        <p:spPr>
          <a:xfrm>
            <a:off x="5638800" y="4962525"/>
            <a:ext cx="354013" cy="696913"/>
          </a:xfrm>
          <a:prstGeom prst="leftBrace">
            <a:avLst>
              <a:gd name="adj1" fmla="val 19394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>
              <a:lnSpc>
                <a:spcPct val="120000"/>
              </a:lnSpc>
            </a:pPr>
            <a:endParaRPr lang="zh-CN" altLang="en-US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6" name="AutoShape 56"/>
          <p:cNvSpPr/>
          <p:nvPr/>
        </p:nvSpPr>
        <p:spPr>
          <a:xfrm flipV="1">
            <a:off x="6081713" y="4832350"/>
            <a:ext cx="1917700" cy="4429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算盘、计算器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7" name="AutoShape 56"/>
          <p:cNvSpPr/>
          <p:nvPr/>
        </p:nvSpPr>
        <p:spPr>
          <a:xfrm flipV="1">
            <a:off x="6096000" y="5367338"/>
            <a:ext cx="1871663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用计算器计算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8" name="AutoShape 56"/>
          <p:cNvSpPr/>
          <p:nvPr/>
        </p:nvSpPr>
        <p:spPr>
          <a:xfrm flipV="1">
            <a:off x="6092825" y="6011863"/>
            <a:ext cx="1763713" cy="4429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79A200"/>
              </a:gs>
            </a:gsLst>
            <a:lin ang="5400000" scaled="1"/>
            <a:tileRect/>
          </a:gradFill>
          <a:ln w="9525">
            <a:noFill/>
          </a:ln>
        </p:spPr>
        <p:txBody>
          <a:bodyPr rot="10800000" anchor="ctr" anchorCtr="0">
            <a:spAutoFit/>
          </a:bodyPr>
          <a:p>
            <a:pPr algn="ctr"/>
            <a:r>
              <a:rPr lang="en-US" altLang="zh-CN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>
                <a:solidFill>
                  <a:srgbClr val="99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亿有多大</a:t>
            </a:r>
            <a:endParaRPr lang="en-US" altLang="zh-CN">
              <a:solidFill>
                <a:srgbClr val="99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149" name="直接连接符 54"/>
          <p:cNvCxnSpPr/>
          <p:nvPr/>
        </p:nvCxnSpPr>
        <p:spPr>
          <a:xfrm>
            <a:off x="5638800" y="6196013"/>
            <a:ext cx="357188" cy="15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>
          <a:xfrm>
            <a:off x="595313" y="0"/>
            <a:ext cx="6707187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二、基础练习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graphicFrame>
        <p:nvGraphicFramePr>
          <p:cNvPr id="6147" name="表格 6146"/>
          <p:cNvGraphicFramePr/>
          <p:nvPr/>
        </p:nvGraphicFramePr>
        <p:xfrm>
          <a:off x="2536825" y="2163763"/>
          <a:ext cx="6954838" cy="2957512"/>
        </p:xfrm>
        <a:graphic>
          <a:graphicData uri="http://schemas.openxmlformats.org/drawingml/2006/table">
            <a:tbl>
              <a:tblPr/>
              <a:tblGrid>
                <a:gridCol w="1071563"/>
                <a:gridCol w="890587"/>
                <a:gridCol w="411163"/>
                <a:gridCol w="414337"/>
                <a:gridCol w="412750"/>
                <a:gridCol w="417513"/>
                <a:gridCol w="417512"/>
                <a:gridCol w="415925"/>
                <a:gridCol w="417513"/>
                <a:gridCol w="417512"/>
                <a:gridCol w="417513"/>
                <a:gridCol w="415925"/>
                <a:gridCol w="417512"/>
                <a:gridCol w="417513"/>
              </a:tblGrid>
              <a:tr h="7381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2684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09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2000" b="1" i="0" u="none" kern="1200" baseline="0">
                          <a:solidFill>
                            <a:srgbClr val="000000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eaLnBrk="1" hangingPunct="1">
                        <a:buNone/>
                      </a:pPr>
                      <a:endParaRPr lang="zh-CN" altLang="en-US" sz="1800" b="0"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91420" marR="91420" marT="45712" marB="45712">
                    <a:lnL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rgbClr val="66CC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00" name="文本框 140"/>
          <p:cNvSpPr/>
          <p:nvPr/>
        </p:nvSpPr>
        <p:spPr>
          <a:xfrm>
            <a:off x="3490913" y="2328863"/>
            <a:ext cx="11842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……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6201" name="文本框 140"/>
          <p:cNvSpPr/>
          <p:nvPr/>
        </p:nvSpPr>
        <p:spPr>
          <a:xfrm>
            <a:off x="3476625" y="3330575"/>
            <a:ext cx="11842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……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6202" name="文本框 140"/>
          <p:cNvSpPr/>
          <p:nvPr/>
        </p:nvSpPr>
        <p:spPr>
          <a:xfrm>
            <a:off x="3484563" y="4457700"/>
            <a:ext cx="11842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……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6203" name="文本框 59"/>
          <p:cNvSpPr/>
          <p:nvPr/>
        </p:nvSpPr>
        <p:spPr>
          <a:xfrm>
            <a:off x="2452688" y="5214938"/>
            <a:ext cx="72675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1. </a:t>
            </a:r>
            <a:r>
              <a:rPr lang="zh-CN" altLang="en-US" sz="2000">
                <a:sym typeface="Arial" panose="020B0604020202020204" pitchFamily="34" charset="0"/>
              </a:rPr>
              <a:t>相邻的两个计数单位之间的进率是（   ）。</a:t>
            </a:r>
            <a:endParaRPr lang="en-US" altLang="zh-CN" sz="2000">
              <a:sym typeface="Arial" panose="020B0604020202020204" pitchFamily="34" charset="0"/>
            </a:endParaRPr>
          </a:p>
        </p:txBody>
      </p:sp>
      <p:sp>
        <p:nvSpPr>
          <p:cNvPr id="6204" name="矩形 21"/>
          <p:cNvSpPr/>
          <p:nvPr/>
        </p:nvSpPr>
        <p:spPr>
          <a:xfrm>
            <a:off x="1952625" y="1571625"/>
            <a:ext cx="4430713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000">
                <a:sym typeface="Arial" panose="020B0604020202020204" pitchFamily="34" charset="0"/>
              </a:rPr>
              <a:t>（一）填写数位顺序表</a:t>
            </a:r>
            <a:endParaRPr lang="zh-CN" altLang="en-US" sz="3000">
              <a:sym typeface="Arial" panose="020B0604020202020204" pitchFamily="34" charset="0"/>
            </a:endParaRPr>
          </a:p>
        </p:txBody>
      </p:sp>
      <p:sp>
        <p:nvSpPr>
          <p:cNvPr id="6205" name="TextBox 27"/>
          <p:cNvSpPr/>
          <p:nvPr/>
        </p:nvSpPr>
        <p:spPr>
          <a:xfrm>
            <a:off x="6900863" y="5195888"/>
            <a:ext cx="40163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十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6206" name="TextBox 28"/>
          <p:cNvSpPr/>
          <p:nvPr/>
        </p:nvSpPr>
        <p:spPr>
          <a:xfrm>
            <a:off x="2695575" y="2284413"/>
            <a:ext cx="78581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数级</a:t>
            </a:r>
            <a:endParaRPr lang="zh-CN" altLang="en-US" sz="2000">
              <a:sym typeface="Arial" panose="020B0604020202020204" pitchFamily="34" charset="0"/>
            </a:endParaRPr>
          </a:p>
        </p:txBody>
      </p:sp>
      <p:sp>
        <p:nvSpPr>
          <p:cNvPr id="6207" name="TextBox 29"/>
          <p:cNvSpPr/>
          <p:nvPr/>
        </p:nvSpPr>
        <p:spPr>
          <a:xfrm>
            <a:off x="2705100" y="3324225"/>
            <a:ext cx="785813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数位</a:t>
            </a:r>
            <a:endParaRPr lang="zh-CN" altLang="en-US" sz="2000">
              <a:sym typeface="Arial" panose="020B0604020202020204" pitchFamily="34" charset="0"/>
            </a:endParaRPr>
          </a:p>
        </p:txBody>
      </p:sp>
      <p:sp>
        <p:nvSpPr>
          <p:cNvPr id="6208" name="TextBox 30"/>
          <p:cNvSpPr/>
          <p:nvPr/>
        </p:nvSpPr>
        <p:spPr>
          <a:xfrm>
            <a:off x="2679700" y="4191000"/>
            <a:ext cx="785813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计数单位</a:t>
            </a:r>
            <a:endParaRPr lang="zh-CN" altLang="en-US" sz="2000">
              <a:sym typeface="Arial" panose="020B0604020202020204" pitchFamily="34" charset="0"/>
            </a:endParaRPr>
          </a:p>
        </p:txBody>
      </p:sp>
      <p:sp>
        <p:nvSpPr>
          <p:cNvPr id="6209" name="TextBox 31"/>
          <p:cNvSpPr/>
          <p:nvPr/>
        </p:nvSpPr>
        <p:spPr>
          <a:xfrm>
            <a:off x="2452688" y="5645150"/>
            <a:ext cx="671512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2. </a:t>
            </a:r>
            <a:r>
              <a:rPr lang="zh-CN" altLang="en-US" sz="2000">
                <a:sym typeface="Arial" panose="020B0604020202020204" pitchFamily="34" charset="0"/>
              </a:rPr>
              <a:t>每级的数位、计数单位的组成有什么相同点？</a:t>
            </a:r>
            <a:endParaRPr lang="zh-CN" altLang="en-US" sz="200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>
          <a:xfrm>
            <a:off x="639763" y="0"/>
            <a:ext cx="6707187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二、基础练习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grpSp>
        <p:nvGrpSpPr>
          <p:cNvPr id="7171" name="Group 26"/>
          <p:cNvGrpSpPr/>
          <p:nvPr/>
        </p:nvGrpSpPr>
        <p:grpSpPr>
          <a:xfrm>
            <a:off x="3095625" y="4857750"/>
            <a:ext cx="6000750" cy="1285875"/>
            <a:chOff x="1500" y="1162"/>
            <a:chExt cx="1972" cy="1322"/>
          </a:xfrm>
        </p:grpSpPr>
        <p:sp>
          <p:nvSpPr>
            <p:cNvPr id="7172" name="AutoShape 27"/>
            <p:cNvSpPr/>
            <p:nvPr/>
          </p:nvSpPr>
          <p:spPr>
            <a:xfrm>
              <a:off x="1955" y="1162"/>
              <a:ext cx="1517" cy="1028"/>
            </a:xfrm>
            <a:prstGeom prst="wedgeRoundRectCallout">
              <a:avLst>
                <a:gd name="adj1" fmla="val -57259"/>
                <a:gd name="adj2" fmla="val -6843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>
                <a:lnSpc>
                  <a:spcPct val="120000"/>
                </a:lnSpc>
              </a:pPr>
              <a:r>
                <a:rPr lang="zh-CN" altLang="en-US" b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同学们，如何读大数呢？读大数的时候要注意什么呢？</a:t>
              </a:r>
              <a:endParaRPr lang="zh-CN" altLang="en-US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7173" name="Picture 25" descr="1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00" y="1236"/>
              <a:ext cx="295" cy="12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174" name="Text Box 13"/>
          <p:cNvSpPr/>
          <p:nvPr/>
        </p:nvSpPr>
        <p:spPr>
          <a:xfrm>
            <a:off x="2952750" y="2349500"/>
            <a:ext cx="4000500" cy="176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读一读：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708000     </a:t>
            </a:r>
            <a:r>
              <a:rPr lang="zh-CN" altLang="en-US" sz="2000">
                <a:sym typeface="Arial" panose="020B0604020202020204" pitchFamily="34" charset="0"/>
              </a:rPr>
              <a:t>读作：</a:t>
            </a:r>
            <a:endParaRPr lang="en-US" altLang="zh-CN" sz="2000">
              <a:solidFill>
                <a:srgbClr val="FF0000"/>
              </a:solidFill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10023400   </a:t>
            </a:r>
            <a:r>
              <a:rPr lang="zh-CN" altLang="en-US" sz="2000">
                <a:sym typeface="Arial" panose="020B0604020202020204" pitchFamily="34" charset="0"/>
              </a:rPr>
              <a:t>读作：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502008002  </a:t>
            </a:r>
            <a:r>
              <a:rPr lang="zh-CN" altLang="en-US" sz="2000">
                <a:sym typeface="Arial" panose="020B0604020202020204" pitchFamily="34" charset="0"/>
              </a:rPr>
              <a:t>读作：</a:t>
            </a:r>
            <a:endParaRPr lang="en-US" altLang="zh-CN" sz="2000">
              <a:sym typeface="Arial" panose="020B0604020202020204" pitchFamily="34" charset="0"/>
            </a:endParaRPr>
          </a:p>
        </p:txBody>
      </p:sp>
      <p:sp>
        <p:nvSpPr>
          <p:cNvPr id="7175" name="TextBox 13"/>
          <p:cNvSpPr/>
          <p:nvPr/>
        </p:nvSpPr>
        <p:spPr>
          <a:xfrm>
            <a:off x="5224463" y="2701925"/>
            <a:ext cx="2071687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七十万八千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7176" name="TextBox 14"/>
          <p:cNvSpPr/>
          <p:nvPr/>
        </p:nvSpPr>
        <p:spPr>
          <a:xfrm>
            <a:off x="5224463" y="3181350"/>
            <a:ext cx="2571750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一千零二万三千四百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7177" name="TextBox 15"/>
          <p:cNvSpPr/>
          <p:nvPr/>
        </p:nvSpPr>
        <p:spPr>
          <a:xfrm>
            <a:off x="5218113" y="3638550"/>
            <a:ext cx="2786062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五亿零二百万八千零二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7178" name="矩形 12"/>
          <p:cNvSpPr/>
          <p:nvPr/>
        </p:nvSpPr>
        <p:spPr>
          <a:xfrm>
            <a:off x="1952625" y="1571625"/>
            <a:ext cx="3135313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000">
                <a:sym typeface="Arial" panose="020B0604020202020204" pitchFamily="34" charset="0"/>
              </a:rPr>
              <a:t>（二）读法</a:t>
            </a:r>
            <a:endParaRPr lang="zh-CN" altLang="en-US" sz="300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>
          <a:xfrm>
            <a:off x="600075" y="0"/>
            <a:ext cx="6707188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二、基础练习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sp>
        <p:nvSpPr>
          <p:cNvPr id="8195" name="Text Box 13"/>
          <p:cNvSpPr/>
          <p:nvPr/>
        </p:nvSpPr>
        <p:spPr>
          <a:xfrm>
            <a:off x="3114675" y="2466975"/>
            <a:ext cx="4192588" cy="176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写出下面各数：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十六万零三百         写作：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六百零八万二千零一   写作：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五亿零八百万         写作：</a:t>
            </a:r>
            <a:endParaRPr lang="en-US" altLang="zh-CN" sz="2000">
              <a:sym typeface="Arial" panose="020B0604020202020204" pitchFamily="34" charset="0"/>
            </a:endParaRPr>
          </a:p>
        </p:txBody>
      </p:sp>
      <p:grpSp>
        <p:nvGrpSpPr>
          <p:cNvPr id="8196" name="Group 12"/>
          <p:cNvGrpSpPr/>
          <p:nvPr/>
        </p:nvGrpSpPr>
        <p:grpSpPr>
          <a:xfrm>
            <a:off x="4008438" y="4581525"/>
            <a:ext cx="5334000" cy="1798638"/>
            <a:chOff x="1565" y="2886"/>
            <a:chExt cx="3360" cy="1133"/>
          </a:xfrm>
        </p:grpSpPr>
        <p:sp>
          <p:nvSpPr>
            <p:cNvPr id="8197" name="AutoShape 27"/>
            <p:cNvSpPr/>
            <p:nvPr/>
          </p:nvSpPr>
          <p:spPr>
            <a:xfrm>
              <a:off x="1565" y="2931"/>
              <a:ext cx="2313" cy="590"/>
            </a:xfrm>
            <a:prstGeom prst="wedgeRoundRectCallout">
              <a:avLst>
                <a:gd name="adj1" fmla="val 62407"/>
                <a:gd name="adj2" fmla="val -644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>
                <a:lnSpc>
                  <a:spcPct val="120000"/>
                </a:lnSpc>
              </a:pPr>
              <a:r>
                <a:rPr lang="zh-CN" altLang="en-US" b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同学们，写大数的时候怎么写？又要注意什么？</a:t>
              </a:r>
              <a:endParaRPr lang="zh-CN" altLang="en-US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8198" name="Picture 64" descr="3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78" y="2886"/>
              <a:ext cx="1047" cy="113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199" name="矩形 12"/>
          <p:cNvSpPr/>
          <p:nvPr/>
        </p:nvSpPr>
        <p:spPr>
          <a:xfrm>
            <a:off x="1952625" y="1571625"/>
            <a:ext cx="2116138" cy="554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000">
                <a:sym typeface="Arial" panose="020B0604020202020204" pitchFamily="34" charset="0"/>
              </a:rPr>
              <a:t>（三）写法</a:t>
            </a:r>
            <a:endParaRPr lang="zh-CN" altLang="en-US" sz="3000">
              <a:sym typeface="Arial" panose="020B0604020202020204" pitchFamily="34" charset="0"/>
            </a:endParaRPr>
          </a:p>
        </p:txBody>
      </p:sp>
      <p:sp>
        <p:nvSpPr>
          <p:cNvPr id="8200" name="TextBox 13"/>
          <p:cNvSpPr/>
          <p:nvPr/>
        </p:nvSpPr>
        <p:spPr>
          <a:xfrm>
            <a:off x="6596063" y="2884488"/>
            <a:ext cx="2857500" cy="427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160300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1" name="TextBox 14"/>
          <p:cNvSpPr/>
          <p:nvPr/>
        </p:nvSpPr>
        <p:spPr>
          <a:xfrm>
            <a:off x="6596063" y="3348038"/>
            <a:ext cx="2857500" cy="427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6082001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02" name="TextBox 15"/>
          <p:cNvSpPr/>
          <p:nvPr/>
        </p:nvSpPr>
        <p:spPr>
          <a:xfrm>
            <a:off x="6607175" y="3811588"/>
            <a:ext cx="1703388" cy="427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508000000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 idx="4294967295"/>
          </p:nvPr>
        </p:nvSpPr>
        <p:spPr>
          <a:xfrm>
            <a:off x="695325" y="115888"/>
            <a:ext cx="7543800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effectLst>
                  <a:outerShdw blurRad="38100" dist="38100" dir="2700000">
                    <a:srgbClr val="C0C0C0"/>
                  </a:outerShdw>
                </a:effectLst>
                <a:sym typeface="Arial" panose="020B0604020202020204" pitchFamily="34" charset="0"/>
              </a:rPr>
              <a:t>二、基础练习</a:t>
            </a:r>
            <a:endParaRPr lang="zh-CN" altLang="en-US" sz="4000" b="1">
              <a:effectLst>
                <a:outerShdw blurRad="38100" dist="38100" dir="2700000">
                  <a:srgbClr val="C0C0C0"/>
                </a:outerShdw>
              </a:effectLst>
              <a:sym typeface="Arial" panose="020B0604020202020204" pitchFamily="34" charset="0"/>
            </a:endParaRPr>
          </a:p>
        </p:txBody>
      </p:sp>
      <p:grpSp>
        <p:nvGrpSpPr>
          <p:cNvPr id="9219" name="Group 37"/>
          <p:cNvGrpSpPr/>
          <p:nvPr/>
        </p:nvGrpSpPr>
        <p:grpSpPr>
          <a:xfrm>
            <a:off x="2678113" y="4679950"/>
            <a:ext cx="5346700" cy="1320800"/>
            <a:chOff x="263" y="2646"/>
            <a:chExt cx="3368" cy="832"/>
          </a:xfrm>
        </p:grpSpPr>
        <p:sp>
          <p:nvSpPr>
            <p:cNvPr id="9220" name="AutoShape 27"/>
            <p:cNvSpPr/>
            <p:nvPr/>
          </p:nvSpPr>
          <p:spPr>
            <a:xfrm>
              <a:off x="983" y="2736"/>
              <a:ext cx="2648" cy="337"/>
            </a:xfrm>
            <a:prstGeom prst="wedgeRoundRectCallout">
              <a:avLst>
                <a:gd name="adj1" fmla="val -56741"/>
                <a:gd name="adj2" fmla="val 1644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>
                <a:lnSpc>
                  <a:spcPct val="120000"/>
                </a:lnSpc>
              </a:pPr>
              <a:r>
                <a:rPr lang="zh-CN" altLang="en-US" b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怎样比较两个大数的大小呢？</a:t>
              </a:r>
              <a:endParaRPr lang="zh-CN" altLang="en-US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9221" name="Picture 36" descr="1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3" y="2646"/>
              <a:ext cx="585" cy="8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9222" name="矩形 9"/>
          <p:cNvSpPr/>
          <p:nvPr/>
        </p:nvSpPr>
        <p:spPr>
          <a:xfrm>
            <a:off x="1952625" y="1571625"/>
            <a:ext cx="2889250" cy="554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000">
                <a:sym typeface="Arial" panose="020B0604020202020204" pitchFamily="34" charset="0"/>
              </a:rPr>
              <a:t>（四）比较大小</a:t>
            </a:r>
            <a:endParaRPr lang="zh-CN" altLang="en-US" sz="3000">
              <a:sym typeface="Arial" panose="020B0604020202020204" pitchFamily="34" charset="0"/>
            </a:endParaRPr>
          </a:p>
        </p:txBody>
      </p:sp>
      <p:sp>
        <p:nvSpPr>
          <p:cNvPr id="9223" name="矩形 10"/>
          <p:cNvSpPr/>
          <p:nvPr/>
        </p:nvSpPr>
        <p:spPr>
          <a:xfrm>
            <a:off x="7567613" y="3113088"/>
            <a:ext cx="441325" cy="4270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＞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9224" name="矩形 11"/>
          <p:cNvSpPr/>
          <p:nvPr/>
        </p:nvSpPr>
        <p:spPr>
          <a:xfrm>
            <a:off x="3867150" y="3105150"/>
            <a:ext cx="441325" cy="427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＞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9225" name="矩形 12"/>
          <p:cNvSpPr/>
          <p:nvPr/>
        </p:nvSpPr>
        <p:spPr>
          <a:xfrm>
            <a:off x="3738563" y="3651250"/>
            <a:ext cx="441325" cy="427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＜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9226" name="矩形 13"/>
          <p:cNvSpPr/>
          <p:nvPr/>
        </p:nvSpPr>
        <p:spPr>
          <a:xfrm>
            <a:off x="7358063" y="3652838"/>
            <a:ext cx="441325" cy="4270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>
                <a:solidFill>
                  <a:srgbClr val="FF0000"/>
                </a:solidFill>
                <a:sym typeface="Arial" panose="020B0604020202020204" pitchFamily="34" charset="0"/>
              </a:rPr>
              <a:t>＜</a:t>
            </a:r>
            <a:endParaRPr lang="zh-CN" altLang="en-US" sz="2000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grpSp>
        <p:nvGrpSpPr>
          <p:cNvPr id="9227" name="Group 19"/>
          <p:cNvGrpSpPr/>
          <p:nvPr/>
        </p:nvGrpSpPr>
        <p:grpSpPr>
          <a:xfrm>
            <a:off x="2628900" y="2584450"/>
            <a:ext cx="7715250" cy="1508125"/>
            <a:chOff x="696" y="1628"/>
            <a:chExt cx="4860" cy="950"/>
          </a:xfrm>
        </p:grpSpPr>
        <p:sp>
          <p:nvSpPr>
            <p:cNvPr id="9228" name="Text Box 3973"/>
            <p:cNvSpPr/>
            <p:nvPr/>
          </p:nvSpPr>
          <p:spPr>
            <a:xfrm>
              <a:off x="696" y="1628"/>
              <a:ext cx="4860" cy="9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defTabSz="914400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None/>
              </a:pPr>
              <a:r>
                <a:rPr lang="zh-CN" altLang="en-US" sz="2000">
                  <a:sym typeface="Arial" panose="020B0604020202020204" pitchFamily="34" charset="0"/>
                </a:rPr>
                <a:t>在   里填上＞、＜或＝。</a:t>
              </a:r>
              <a:endParaRPr lang="zh-CN" altLang="en-US" sz="2000">
                <a:sym typeface="Arial" panose="020B0604020202020204" pitchFamily="34" charset="0"/>
              </a:endParaRPr>
            </a:p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None/>
              </a:pPr>
              <a:r>
                <a:rPr lang="en-US" altLang="zh-CN" sz="2000">
                  <a:sym typeface="Arial" panose="020B0604020202020204" pitchFamily="34" charset="0"/>
                </a:rPr>
                <a:t> 6082008       608208</a:t>
              </a:r>
              <a:r>
                <a:rPr lang="zh-CN" altLang="en-US" sz="2000">
                  <a:sym typeface="Arial" panose="020B0604020202020204" pitchFamily="34" charset="0"/>
                </a:rPr>
                <a:t>      </a:t>
              </a:r>
              <a:r>
                <a:rPr lang="en-US" altLang="zh-CN" sz="2000">
                  <a:sym typeface="Arial" panose="020B0604020202020204" pitchFamily="34" charset="0"/>
                </a:rPr>
                <a:t>1580005000  </a:t>
              </a:r>
              <a:r>
                <a:rPr lang="en-US" altLang="zh-CN" sz="2400">
                  <a:sym typeface="Arial" panose="020B0604020202020204" pitchFamily="34" charset="0"/>
                </a:rPr>
                <a:t>           </a:t>
              </a:r>
              <a:r>
                <a:rPr lang="en-US" altLang="zh-CN" sz="2000">
                  <a:sym typeface="Arial" panose="020B0604020202020204" pitchFamily="34" charset="0"/>
                </a:rPr>
                <a:t>158000600</a:t>
              </a:r>
              <a:endParaRPr lang="en-US" altLang="zh-CN" sz="2000">
                <a:sym typeface="Arial" panose="020B0604020202020204" pitchFamily="34" charset="0"/>
              </a:endParaRPr>
            </a:p>
            <a:p>
              <a:pPr marL="0" lvl="0" indent="0" eaLnBrk="1" hangingPunct="1">
                <a:lnSpc>
                  <a:spcPct val="100000"/>
                </a:lnSpc>
                <a:spcBef>
                  <a:spcPct val="50000"/>
                </a:spcBef>
                <a:buNone/>
              </a:pPr>
              <a:r>
                <a:rPr lang="zh-CN" altLang="en-US" sz="2000">
                  <a:sym typeface="Arial" panose="020B0604020202020204" pitchFamily="34" charset="0"/>
                </a:rPr>
                <a:t> </a:t>
              </a:r>
              <a:r>
                <a:rPr lang="en-US" altLang="zh-CN" sz="2000">
                  <a:sym typeface="Arial" panose="020B0604020202020204" pitchFamily="34" charset="0"/>
                </a:rPr>
                <a:t>356089</a:t>
              </a:r>
              <a:r>
                <a:rPr lang="en-US" altLang="zh-CN" sz="2400">
                  <a:sym typeface="Arial" panose="020B0604020202020204" pitchFamily="34" charset="0"/>
                </a:rPr>
                <a:t>       </a:t>
              </a:r>
              <a:r>
                <a:rPr lang="en-US" altLang="zh-CN" sz="2000">
                  <a:sym typeface="Arial" panose="020B0604020202020204" pitchFamily="34" charset="0"/>
                </a:rPr>
                <a:t>356809</a:t>
              </a:r>
              <a:r>
                <a:rPr lang="zh-CN" altLang="en-US" sz="2000">
                  <a:sym typeface="Arial" panose="020B0604020202020204" pitchFamily="34" charset="0"/>
                </a:rPr>
                <a:t>       </a:t>
              </a:r>
              <a:r>
                <a:rPr lang="en-US" altLang="zh-CN" sz="2000">
                  <a:sym typeface="Arial" panose="020B0604020202020204" pitchFamily="34" charset="0"/>
                </a:rPr>
                <a:t>98096500</a:t>
              </a:r>
              <a:r>
                <a:rPr lang="en-US" altLang="zh-CN" sz="2400">
                  <a:sym typeface="Arial" panose="020B0604020202020204" pitchFamily="34" charset="0"/>
                </a:rPr>
                <a:t>             </a:t>
              </a:r>
              <a:r>
                <a:rPr lang="en-US" altLang="zh-CN" sz="2000">
                  <a:sym typeface="Arial" panose="020B0604020202020204" pitchFamily="34" charset="0"/>
                </a:rPr>
                <a:t>102000008</a:t>
              </a:r>
              <a:r>
                <a:rPr lang="zh-CN" altLang="en-US" sz="2000">
                  <a:sym typeface="Arial" panose="020B0604020202020204" pitchFamily="34" charset="0"/>
                </a:rPr>
                <a:t>         </a:t>
              </a:r>
              <a:endParaRPr lang="zh-CN" altLang="en-US" sz="2000">
                <a:sym typeface="Arial" panose="020B0604020202020204" pitchFamily="34" charset="0"/>
              </a:endParaRPr>
            </a:p>
          </p:txBody>
        </p:sp>
        <p:sp>
          <p:nvSpPr>
            <p:cNvPr id="9229" name="Oval 13"/>
            <p:cNvSpPr/>
            <p:nvPr/>
          </p:nvSpPr>
          <p:spPr>
            <a:xfrm>
              <a:off x="930" y="1706"/>
              <a:ext cx="181" cy="181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228600" indent="-228600" algn="l" defTabSz="914400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>
                <a:sym typeface="Arial" panose="020B0604020202020204" pitchFamily="34" charset="0"/>
              </a:endParaRPr>
            </a:p>
          </p:txBody>
        </p:sp>
        <p:sp>
          <p:nvSpPr>
            <p:cNvPr id="9230" name="Oval 15"/>
            <p:cNvSpPr/>
            <p:nvPr/>
          </p:nvSpPr>
          <p:spPr>
            <a:xfrm>
              <a:off x="1520" y="2012"/>
              <a:ext cx="181" cy="181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228600" indent="-228600" algn="l" defTabSz="914400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>
                <a:sym typeface="Arial" panose="020B0604020202020204" pitchFamily="34" charset="0"/>
              </a:endParaRPr>
            </a:p>
          </p:txBody>
        </p:sp>
        <p:sp>
          <p:nvSpPr>
            <p:cNvPr id="9231" name="Oval 16"/>
            <p:cNvSpPr/>
            <p:nvPr/>
          </p:nvSpPr>
          <p:spPr>
            <a:xfrm>
              <a:off x="1453" y="2353"/>
              <a:ext cx="181" cy="181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228600" indent="-228600" algn="l" defTabSz="914400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>
                <a:sym typeface="Arial" panose="020B0604020202020204" pitchFamily="34" charset="0"/>
              </a:endParaRPr>
            </a:p>
          </p:txBody>
        </p:sp>
        <p:sp>
          <p:nvSpPr>
            <p:cNvPr id="9232" name="Oval 17"/>
            <p:cNvSpPr/>
            <p:nvPr/>
          </p:nvSpPr>
          <p:spPr>
            <a:xfrm>
              <a:off x="3845" y="2024"/>
              <a:ext cx="181" cy="181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228600" indent="-228600" algn="l" defTabSz="914400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>
                <a:sym typeface="Arial" panose="020B0604020202020204" pitchFamily="34" charset="0"/>
              </a:endParaRPr>
            </a:p>
          </p:txBody>
        </p:sp>
        <p:sp>
          <p:nvSpPr>
            <p:cNvPr id="9233" name="Oval 18"/>
            <p:cNvSpPr/>
            <p:nvPr/>
          </p:nvSpPr>
          <p:spPr>
            <a:xfrm>
              <a:off x="3730" y="2351"/>
              <a:ext cx="181" cy="181"/>
            </a:xfrm>
            <a:prstGeom prst="ellipse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228600" indent="-228600" algn="l" defTabSz="914400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4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20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sz="1800" b="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>
          <a:xfrm>
            <a:off x="623888" y="0"/>
            <a:ext cx="6707187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二、基础练习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sp>
        <p:nvSpPr>
          <p:cNvPr id="10243" name="Text Box 3973"/>
          <p:cNvSpPr/>
          <p:nvPr/>
        </p:nvSpPr>
        <p:spPr>
          <a:xfrm>
            <a:off x="2309813" y="2420938"/>
            <a:ext cx="8286750" cy="1508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>
                <a:sym typeface="Arial" panose="020B0604020202020204" pitchFamily="34" charset="0"/>
              </a:rPr>
              <a:t>填一填：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1350000</a:t>
            </a:r>
            <a:r>
              <a:rPr lang="zh-CN" altLang="en-US" sz="2000">
                <a:sym typeface="Arial" panose="020B0604020202020204" pitchFamily="34" charset="0"/>
              </a:rPr>
              <a:t>＝（       ）万     </a:t>
            </a:r>
            <a:r>
              <a:rPr lang="en-US" altLang="zh-CN" sz="2000">
                <a:sym typeface="Arial" panose="020B0604020202020204" pitchFamily="34" charset="0"/>
              </a:rPr>
              <a:t>1800000000</a:t>
            </a:r>
            <a:r>
              <a:rPr lang="zh-CN" altLang="en-US" sz="2000">
                <a:sym typeface="Arial" panose="020B0604020202020204" pitchFamily="34" charset="0"/>
              </a:rPr>
              <a:t>＝</a:t>
            </a:r>
            <a:r>
              <a:rPr lang="en-US" altLang="zh-CN" sz="2000">
                <a:sym typeface="Arial" panose="020B0604020202020204" pitchFamily="34" charset="0"/>
              </a:rPr>
              <a:t>（       ）</a:t>
            </a:r>
            <a:r>
              <a:rPr lang="zh-CN" altLang="en-US" sz="2000">
                <a:sym typeface="Arial" panose="020B0604020202020204" pitchFamily="34" charset="0"/>
              </a:rPr>
              <a:t>亿</a:t>
            </a:r>
            <a:endParaRPr lang="en-US" altLang="zh-CN" sz="2000"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 sz="2000">
                <a:sym typeface="Arial" panose="020B0604020202020204" pitchFamily="34" charset="0"/>
              </a:rPr>
              <a:t>308420≈（       ）</a:t>
            </a:r>
            <a:r>
              <a:rPr lang="zh-CN" altLang="en-US" sz="2000">
                <a:sym typeface="Arial" panose="020B0604020202020204" pitchFamily="34" charset="0"/>
              </a:rPr>
              <a:t>万      </a:t>
            </a:r>
            <a:r>
              <a:rPr lang="en-US" altLang="zh-CN" sz="2000">
                <a:sym typeface="Arial" panose="020B0604020202020204" pitchFamily="34" charset="0"/>
              </a:rPr>
              <a:t>960003200≈（      ）</a:t>
            </a:r>
            <a:r>
              <a:rPr lang="zh-CN" altLang="en-US" sz="2000">
                <a:sym typeface="Arial" panose="020B0604020202020204" pitchFamily="34" charset="0"/>
              </a:rPr>
              <a:t>亿</a:t>
            </a:r>
            <a:endParaRPr lang="zh-CN" altLang="en-US" sz="2000">
              <a:sym typeface="Arial" panose="020B0604020202020204" pitchFamily="34" charset="0"/>
            </a:endParaRPr>
          </a:p>
        </p:txBody>
      </p:sp>
      <p:sp>
        <p:nvSpPr>
          <p:cNvPr id="10244" name="矩形 10"/>
          <p:cNvSpPr/>
          <p:nvPr/>
        </p:nvSpPr>
        <p:spPr>
          <a:xfrm>
            <a:off x="1952625" y="1571625"/>
            <a:ext cx="2097088" cy="549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3000">
                <a:sym typeface="Arial" panose="020B0604020202020204" pitchFamily="34" charset="0"/>
              </a:rPr>
              <a:t>（五）改写</a:t>
            </a:r>
            <a:endParaRPr lang="zh-CN" altLang="en-US" sz="3000">
              <a:sym typeface="Arial" panose="020B0604020202020204" pitchFamily="34" charset="0"/>
            </a:endParaRPr>
          </a:p>
        </p:txBody>
      </p:sp>
      <p:sp>
        <p:nvSpPr>
          <p:cNvPr id="10245" name="TextBox 13"/>
          <p:cNvSpPr/>
          <p:nvPr/>
        </p:nvSpPr>
        <p:spPr>
          <a:xfrm>
            <a:off x="3863975" y="2960688"/>
            <a:ext cx="622300" cy="427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135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TextBox 14"/>
          <p:cNvSpPr/>
          <p:nvPr/>
        </p:nvSpPr>
        <p:spPr>
          <a:xfrm>
            <a:off x="7104063" y="2960688"/>
            <a:ext cx="500062" cy="42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18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7" name="TextBox 15"/>
          <p:cNvSpPr/>
          <p:nvPr/>
        </p:nvSpPr>
        <p:spPr>
          <a:xfrm>
            <a:off x="3549650" y="3502025"/>
            <a:ext cx="500063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31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8" name="TextBox 16"/>
          <p:cNvSpPr/>
          <p:nvPr/>
        </p:nvSpPr>
        <p:spPr>
          <a:xfrm>
            <a:off x="6604000" y="3448050"/>
            <a:ext cx="500063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endParaRPr lang="zh-CN" altLang="en-US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249" name="Group 13"/>
          <p:cNvGrpSpPr/>
          <p:nvPr/>
        </p:nvGrpSpPr>
        <p:grpSpPr>
          <a:xfrm>
            <a:off x="3863975" y="4292600"/>
            <a:ext cx="5541963" cy="1400175"/>
            <a:chOff x="1474" y="2704"/>
            <a:chExt cx="3491" cy="882"/>
          </a:xfrm>
        </p:grpSpPr>
        <p:sp>
          <p:nvSpPr>
            <p:cNvPr id="10250" name="AutoShape 27"/>
            <p:cNvSpPr/>
            <p:nvPr/>
          </p:nvSpPr>
          <p:spPr>
            <a:xfrm>
              <a:off x="1474" y="2886"/>
              <a:ext cx="2486" cy="589"/>
            </a:xfrm>
            <a:prstGeom prst="wedgeRoundRectCallout">
              <a:avLst>
                <a:gd name="adj1" fmla="val 59250"/>
                <a:gd name="adj2" fmla="val -25722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>
                <a:lnSpc>
                  <a:spcPct val="120000"/>
                </a:lnSpc>
              </a:pPr>
              <a:r>
                <a:rPr lang="zh-CN" altLang="en-US" b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我们如何正确改写较大数，改写时要注意什么呢？</a:t>
              </a:r>
              <a:endParaRPr lang="zh-CN" altLang="en-US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0251" name="Picture 64" descr="3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50" y="2704"/>
              <a:ext cx="815" cy="88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/>
          <p:nvPr/>
        </p:nvSpPr>
        <p:spPr>
          <a:xfrm>
            <a:off x="695325" y="31750"/>
            <a:ext cx="6707188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zh-CN" altLang="en-US" sz="400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三、拓展练习</a:t>
            </a:r>
            <a:endParaRPr lang="zh-CN" altLang="en-US" sz="400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7" name="Text Box 13"/>
          <p:cNvSpPr/>
          <p:nvPr/>
        </p:nvSpPr>
        <p:spPr>
          <a:xfrm>
            <a:off x="623888" y="1557338"/>
            <a:ext cx="11160125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514350" lvl="0" indent="-5143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1. </a:t>
            </a:r>
            <a:r>
              <a:rPr lang="zh-CN" altLang="en-US">
                <a:sym typeface="Arial" panose="020B0604020202020204" pitchFamily="34" charset="0"/>
              </a:rPr>
              <a:t>按要求写出由</a:t>
            </a:r>
            <a:r>
              <a:rPr lang="en-US" altLang="zh-CN">
                <a:sym typeface="Arial" panose="020B0604020202020204" pitchFamily="34" charset="0"/>
              </a:rPr>
              <a:t>0、0、0、6、7、8、9</a:t>
            </a:r>
            <a:r>
              <a:rPr lang="zh-CN" altLang="en-US">
                <a:sym typeface="Arial" panose="020B0604020202020204" pitchFamily="34" charset="0"/>
              </a:rPr>
              <a:t>这七个数字组成的一个</a:t>
            </a:r>
            <a:endParaRPr lang="zh-CN" altLang="en-US">
              <a:sym typeface="Arial" panose="020B0604020202020204" pitchFamily="34" charset="0"/>
            </a:endParaRPr>
          </a:p>
          <a:p>
            <a:pPr marL="514350" lvl="0" indent="-5143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  七位数。</a:t>
            </a:r>
            <a:endParaRPr lang="en-US" altLang="zh-CN">
              <a:sym typeface="Arial" panose="020B0604020202020204" pitchFamily="34" charset="0"/>
            </a:endParaRPr>
          </a:p>
        </p:txBody>
      </p:sp>
      <p:sp>
        <p:nvSpPr>
          <p:cNvPr id="11268" name="Text Box 13"/>
          <p:cNvSpPr/>
          <p:nvPr/>
        </p:nvSpPr>
        <p:spPr>
          <a:xfrm>
            <a:off x="623888" y="1566863"/>
            <a:ext cx="11160125" cy="1385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514350" lvl="0" indent="-5143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1. </a:t>
            </a:r>
            <a:r>
              <a:rPr lang="zh-CN" altLang="en-US">
                <a:sym typeface="Arial" panose="020B0604020202020204" pitchFamily="34" charset="0"/>
              </a:rPr>
              <a:t>按要求写出由</a:t>
            </a:r>
            <a:r>
              <a:rPr lang="en-US" altLang="zh-CN">
                <a:sym typeface="Arial" panose="020B0604020202020204" pitchFamily="34" charset="0"/>
              </a:rPr>
              <a:t>0、0、0、6、7、8、9</a:t>
            </a:r>
            <a:r>
              <a:rPr lang="zh-CN" altLang="en-US">
                <a:sym typeface="Arial" panose="020B0604020202020204" pitchFamily="34" charset="0"/>
              </a:rPr>
              <a:t>这七个数字组成的一个</a:t>
            </a:r>
            <a:endParaRPr lang="zh-CN" altLang="en-US">
              <a:sym typeface="Arial" panose="020B0604020202020204" pitchFamily="34" charset="0"/>
            </a:endParaRPr>
          </a:p>
          <a:p>
            <a:pPr marL="514350" lvl="0" indent="-5143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  七位数。</a:t>
            </a:r>
            <a:endParaRPr lang="en-US" altLang="zh-CN">
              <a:sym typeface="Arial" panose="020B0604020202020204" pitchFamily="34" charset="0"/>
            </a:endParaRPr>
          </a:p>
        </p:txBody>
      </p:sp>
      <p:sp>
        <p:nvSpPr>
          <p:cNvPr id="11269" name="矩形 5"/>
          <p:cNvSpPr/>
          <p:nvPr/>
        </p:nvSpPr>
        <p:spPr>
          <a:xfrm>
            <a:off x="623888" y="3333750"/>
            <a:ext cx="8539162" cy="73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514350" lvl="0" indent="-51435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（</a:t>
            </a:r>
            <a:r>
              <a:rPr lang="en-US" altLang="zh-CN">
                <a:sym typeface="Arial" panose="020B0604020202020204" pitchFamily="34" charset="0"/>
              </a:rPr>
              <a:t>1</a:t>
            </a:r>
            <a:r>
              <a:rPr lang="zh-CN" altLang="en-US">
                <a:sym typeface="Arial" panose="020B0604020202020204" pitchFamily="34" charset="0"/>
              </a:rPr>
              <a:t>）最小的数是（             ）。</a:t>
            </a:r>
            <a:endParaRPr lang="en-US" altLang="zh-CN">
              <a:sym typeface="Arial" panose="020B0604020202020204" pitchFamily="34" charset="0"/>
            </a:endParaRPr>
          </a:p>
        </p:txBody>
      </p:sp>
      <p:sp>
        <p:nvSpPr>
          <p:cNvPr id="11270" name="Text Box 8"/>
          <p:cNvSpPr/>
          <p:nvPr/>
        </p:nvSpPr>
        <p:spPr>
          <a:xfrm>
            <a:off x="623888" y="4454525"/>
            <a:ext cx="8956675" cy="73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（</a:t>
            </a:r>
            <a:r>
              <a:rPr lang="en-US" altLang="zh-CN">
                <a:sym typeface="Arial" panose="020B0604020202020204" pitchFamily="34" charset="0"/>
              </a:rPr>
              <a:t>2</a:t>
            </a:r>
            <a:r>
              <a:rPr lang="zh-CN" altLang="en-US">
                <a:sym typeface="Arial" panose="020B0604020202020204" pitchFamily="34" charset="0"/>
              </a:rPr>
              <a:t>）只读一个“</a:t>
            </a:r>
            <a:r>
              <a:rPr lang="en-US" altLang="zh-CN">
                <a:sym typeface="Arial" panose="020B0604020202020204" pitchFamily="34" charset="0"/>
              </a:rPr>
              <a:t>0”</a:t>
            </a:r>
            <a:r>
              <a:rPr lang="zh-CN" altLang="en-US">
                <a:sym typeface="Arial" panose="020B0604020202020204" pitchFamily="34" charset="0"/>
              </a:rPr>
              <a:t>的数是（             ）。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1271" name="Text Box 9"/>
          <p:cNvSpPr/>
          <p:nvPr/>
        </p:nvSpPr>
        <p:spPr>
          <a:xfrm>
            <a:off x="623888" y="5575300"/>
            <a:ext cx="9066212" cy="73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（</a:t>
            </a:r>
            <a:r>
              <a:rPr lang="en-US" altLang="zh-CN">
                <a:sym typeface="Arial" panose="020B0604020202020204" pitchFamily="34" charset="0"/>
              </a:rPr>
              <a:t>3</a:t>
            </a:r>
            <a:r>
              <a:rPr lang="zh-CN" altLang="en-US">
                <a:sym typeface="Arial" panose="020B0604020202020204" pitchFamily="34" charset="0"/>
              </a:rPr>
              <a:t>）三个“</a:t>
            </a:r>
            <a:r>
              <a:rPr lang="en-US" altLang="zh-CN">
                <a:sym typeface="Arial" panose="020B0604020202020204" pitchFamily="34" charset="0"/>
              </a:rPr>
              <a:t>0”</a:t>
            </a:r>
            <a:r>
              <a:rPr lang="zh-CN" altLang="en-US">
                <a:sym typeface="Arial" panose="020B0604020202020204" pitchFamily="34" charset="0"/>
              </a:rPr>
              <a:t>都读的数是（             ）。</a:t>
            </a:r>
            <a:endParaRPr lang="zh-CN" altLang="en-US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8"/>
          <p:cNvSpPr/>
          <p:nvPr/>
        </p:nvSpPr>
        <p:spPr>
          <a:xfrm>
            <a:off x="1127125" y="2144713"/>
            <a:ext cx="11306175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如果</a:t>
            </a:r>
            <a:r>
              <a:rPr lang="en-US" altLang="zh-CN">
                <a:sym typeface="Arial" panose="020B0604020202020204" pitchFamily="34" charset="0"/>
              </a:rPr>
              <a:t>18□6700013≈18</a:t>
            </a:r>
            <a:r>
              <a:rPr lang="zh-CN" altLang="en-US">
                <a:sym typeface="Arial" panose="020B0604020202020204" pitchFamily="34" charset="0"/>
              </a:rPr>
              <a:t>亿时，□里都可以填（                   ）；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2291" name="Rectangle 2"/>
          <p:cNvSpPr>
            <a:spLocks noGrp="1"/>
          </p:cNvSpPr>
          <p:nvPr>
            <p:ph type="title" idx="4294967295"/>
          </p:nvPr>
        </p:nvSpPr>
        <p:spPr>
          <a:xfrm>
            <a:off x="695325" y="0"/>
            <a:ext cx="6707188" cy="850900"/>
          </a:xfrm>
          <a:ln/>
        </p:spPr>
        <p:txBody>
          <a:bodyPr wrap="square" lIns="91440" tIns="45720" rIns="91440" bIns="45720" anchor="ctr" anchorCtr="0"/>
          <a:p>
            <a:pPr eaLnBrk="1" hangingPunct="1"/>
            <a:r>
              <a:rPr lang="zh-CN" altLang="en-US" sz="4000" b="1">
                <a:sym typeface="Arial" panose="020B0604020202020204" pitchFamily="34" charset="0"/>
              </a:rPr>
              <a:t>三、拓展练习</a:t>
            </a:r>
            <a:endParaRPr lang="zh-CN" altLang="en-US" sz="4000" b="1">
              <a:sym typeface="Arial" panose="020B0604020202020204" pitchFamily="34" charset="0"/>
            </a:endParaRPr>
          </a:p>
        </p:txBody>
      </p:sp>
      <p:sp>
        <p:nvSpPr>
          <p:cNvPr id="12292" name="TextBox 5"/>
          <p:cNvSpPr/>
          <p:nvPr/>
        </p:nvSpPr>
        <p:spPr>
          <a:xfrm>
            <a:off x="7608888" y="2189163"/>
            <a:ext cx="2808287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>
                <a:solidFill>
                  <a:srgbClr val="FF0000"/>
                </a:solidFill>
                <a:sym typeface="Arial" panose="020B0604020202020204" pitchFamily="34" charset="0"/>
              </a:rPr>
              <a:t>0、1、2、3</a:t>
            </a:r>
            <a:r>
              <a:rPr lang="zh-CN" altLang="en-US">
                <a:solidFill>
                  <a:srgbClr val="FF0000"/>
                </a:solidFill>
                <a:sym typeface="Arial" panose="020B0604020202020204" pitchFamily="34" charset="0"/>
              </a:rPr>
              <a:t>、</a:t>
            </a:r>
            <a:r>
              <a:rPr lang="en-US" altLang="zh-CN">
                <a:solidFill>
                  <a:srgbClr val="FF0000"/>
                </a:solidFill>
                <a:sym typeface="Arial" panose="020B0604020202020204" pitchFamily="34" charset="0"/>
              </a:rPr>
              <a:t>4</a:t>
            </a:r>
            <a:endParaRPr lang="zh-CN" altLang="en-US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12293" name="矩形 9"/>
          <p:cNvSpPr/>
          <p:nvPr/>
        </p:nvSpPr>
        <p:spPr>
          <a:xfrm>
            <a:off x="1281113" y="3432175"/>
            <a:ext cx="10647362" cy="60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>
                <a:sym typeface="Arial" panose="020B0604020202020204" pitchFamily="34" charset="0"/>
              </a:rPr>
              <a:t>如果</a:t>
            </a:r>
            <a:r>
              <a:rPr lang="en-US" altLang="zh-CN">
                <a:sym typeface="Arial" panose="020B0604020202020204" pitchFamily="34" charset="0"/>
              </a:rPr>
              <a:t>18□6700013≈19</a:t>
            </a:r>
            <a:r>
              <a:rPr lang="zh-CN" altLang="en-US">
                <a:sym typeface="Arial" panose="020B0604020202020204" pitchFamily="34" charset="0"/>
              </a:rPr>
              <a:t>亿时，□里最小可以填（       ）。</a:t>
            </a: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2294" name="矩形 10"/>
          <p:cNvSpPr/>
          <p:nvPr/>
        </p:nvSpPr>
        <p:spPr>
          <a:xfrm>
            <a:off x="1200150" y="1268413"/>
            <a:ext cx="3498850" cy="565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en-US" altLang="zh-CN">
                <a:sym typeface="Arial" panose="020B0604020202020204" pitchFamily="34" charset="0"/>
              </a:rPr>
              <a:t>2. </a:t>
            </a:r>
            <a:r>
              <a:rPr lang="zh-CN" altLang="en-US">
                <a:sym typeface="Arial" panose="020B0604020202020204" pitchFamily="34" charset="0"/>
              </a:rPr>
              <a:t>想一想、填一填。</a:t>
            </a:r>
            <a:endParaRPr lang="en-US" altLang="zh-CN">
              <a:sym typeface="Arial" panose="020B0604020202020204" pitchFamily="34" charset="0"/>
            </a:endParaRPr>
          </a:p>
        </p:txBody>
      </p:sp>
      <p:sp>
        <p:nvSpPr>
          <p:cNvPr id="12295" name="TextBox 11"/>
          <p:cNvSpPr/>
          <p:nvPr/>
        </p:nvSpPr>
        <p:spPr>
          <a:xfrm>
            <a:off x="8543925" y="3433763"/>
            <a:ext cx="347663" cy="561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800" b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2800" b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evbwuc2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1382</Words>
  <Application>WPS 演示</Application>
  <PresentationFormat/>
  <Paragraphs>200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楷体_GB2312</vt:lpstr>
      <vt:lpstr>新宋体</vt:lpstr>
      <vt:lpstr>微软雅黑</vt:lpstr>
      <vt:lpstr>Calibri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2021-04-08T10:12:53Z</cp:lastPrinted>
  <dcterms:created xsi:type="dcterms:W3CDTF">2021-04-08T10:12:53Z</dcterms:created>
  <dcterms:modified xsi:type="dcterms:W3CDTF">2021-11-10T11:48:09Z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3A6678BA920D4A9C831459B8BDC49E53</vt:lpwstr>
  </property>
  <property fmtid="{D5CDD505-2E9C-101B-9397-08002B2CF9AE}" pid="7" name="KSOProductBuildVer">
    <vt:lpwstr>2052-11.1.0.11045</vt:lpwstr>
  </property>
</Properties>
</file>